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9" r:id="rId6"/>
    <p:sldId id="286" r:id="rId7"/>
    <p:sldId id="287" r:id="rId8"/>
    <p:sldId id="270" r:id="rId9"/>
    <p:sldId id="271" r:id="rId10"/>
    <p:sldId id="272" r:id="rId11"/>
    <p:sldId id="288" r:id="rId12"/>
    <p:sldId id="291" r:id="rId13"/>
    <p:sldId id="273" r:id="rId14"/>
    <p:sldId id="289" r:id="rId15"/>
    <p:sldId id="274" r:id="rId16"/>
    <p:sldId id="275" r:id="rId17"/>
    <p:sldId id="276" r:id="rId18"/>
    <p:sldId id="292" r:id="rId19"/>
    <p:sldId id="293" r:id="rId20"/>
    <p:sldId id="277" r:id="rId21"/>
    <p:sldId id="290" r:id="rId22"/>
    <p:sldId id="278" r:id="rId23"/>
    <p:sldId id="279" r:id="rId24"/>
    <p:sldId id="280" r:id="rId25"/>
    <p:sldId id="294" r:id="rId26"/>
    <p:sldId id="295" r:id="rId27"/>
    <p:sldId id="281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4D1"/>
    <a:srgbClr val="FECD41"/>
    <a:srgbClr val="8B2ECD"/>
    <a:srgbClr val="E12C98"/>
    <a:srgbClr val="86E21C"/>
    <a:srgbClr val="2FF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5"/>
  </p:normalViewPr>
  <p:slideViewPr>
    <p:cSldViewPr snapToGrid="0" snapToObjects="1">
      <p:cViewPr varScale="1">
        <p:scale>
          <a:sx n="109" d="100"/>
          <a:sy n="109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6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0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7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7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8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9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3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8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4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6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B7995-FEFA-7144-A356-D057F6EBFD19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0F245-E424-0E44-A88F-4B8DF5B15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0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62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/>
              <a:t>Custom Settings/Metadata </a:t>
            </a:r>
            <a:r>
              <a:rPr lang="en-US" dirty="0" smtClean="0"/>
              <a:t>Types </a:t>
            </a:r>
            <a:r>
              <a:rPr lang="en-US" i="1" dirty="0" smtClean="0"/>
              <a:t>(again)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SOQL queries</a:t>
            </a:r>
          </a:p>
          <a:p>
            <a:pPr lvl="1"/>
            <a:r>
              <a:rPr lang="en-US" dirty="0" smtClean="0"/>
              <a:t>Ex: </a:t>
            </a:r>
            <a:r>
              <a:rPr lang="mr-IN" dirty="0" smtClean="0"/>
              <a:t>…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RecordTypeId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: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myCustomSetting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__c.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RTid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__c</a:t>
            </a:r>
          </a:p>
          <a:p>
            <a:pPr lvl="1"/>
            <a:r>
              <a:rPr lang="en-US" dirty="0" smtClean="0"/>
              <a:t>Ex: </a:t>
            </a:r>
            <a:r>
              <a:rPr lang="mr-IN" dirty="0" smtClean="0"/>
              <a:t>…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Profit__c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&gt; :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myCustomSetting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__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c.Goal__c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Easy for an admin to update</a:t>
            </a:r>
          </a:p>
          <a:p>
            <a:r>
              <a:rPr lang="en-US" dirty="0" smtClean="0"/>
              <a:t>No need to update unit tests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/>
              <a:t>Custom Settings/Metadata </a:t>
            </a:r>
            <a:r>
              <a:rPr lang="en-US" dirty="0" smtClean="0"/>
              <a:t>Types </a:t>
            </a:r>
            <a:r>
              <a:rPr lang="en-US" i="1" dirty="0" smtClean="0"/>
              <a:t>(again)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1356" cy="4351338"/>
          </a:xfrm>
        </p:spPr>
        <p:txBody>
          <a:bodyPr/>
          <a:lstStyle/>
          <a:p>
            <a:r>
              <a:rPr lang="en-US" dirty="0" smtClean="0"/>
              <a:t>For trigger management</a:t>
            </a:r>
          </a:p>
          <a:p>
            <a:r>
              <a:rPr lang="en-US" dirty="0" smtClean="0"/>
              <a:t>Toggle triggers on/off for:</a:t>
            </a:r>
          </a:p>
          <a:p>
            <a:pPr lvl="1"/>
            <a:r>
              <a:rPr lang="en-US" dirty="0" smtClean="0"/>
              <a:t>Data loading</a:t>
            </a:r>
          </a:p>
          <a:p>
            <a:pPr lvl="1"/>
            <a:r>
              <a:rPr lang="en-US" dirty="0" smtClean="0"/>
              <a:t>Unit test data</a:t>
            </a:r>
          </a:p>
          <a:p>
            <a:r>
              <a:rPr lang="en-US" dirty="0" smtClean="0"/>
              <a:t>No need to deploy code to production just to deactivate and then reactivate triggers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/>
              <a:t>Custom Settings/Metadata </a:t>
            </a:r>
            <a:r>
              <a:rPr lang="en-US" dirty="0" smtClean="0"/>
              <a:t>Types </a:t>
            </a:r>
            <a:r>
              <a:rPr lang="en-US" i="1" dirty="0" smtClean="0"/>
              <a:t>(again)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061156" y="2168769"/>
            <a:ext cx="10058400" cy="3157974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82880" rIns="182880" bIns="182880" rtlCol="0">
            <a:no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trigger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ContactTrigger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on Contact (after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insert, ...) {</a:t>
            </a: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if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(!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MyCustomSetting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__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c.getInstance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().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Active_Triggers__c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  return;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// do trigger things here...</a:t>
            </a: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TDTM (Table Driven Trigger Management)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by NPSP from </a:t>
            </a:r>
            <a:r>
              <a:rPr lang="en-US" dirty="0" err="1" smtClean="0"/>
              <a:t>salesforce.org</a:t>
            </a:r>
            <a:endParaRPr lang="en-US" dirty="0" smtClean="0"/>
          </a:p>
          <a:p>
            <a:r>
              <a:rPr lang="en-US" dirty="0" smtClean="0"/>
              <a:t>Triggers are controlled through custom object records</a:t>
            </a:r>
          </a:p>
          <a:p>
            <a:r>
              <a:rPr lang="en-US" dirty="0" smtClean="0"/>
              <a:t>Admin can control order, parameters, context, and 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4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TDTM (Table Driven Trigger Management)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23" y="1407889"/>
            <a:ext cx="8573066" cy="5239096"/>
          </a:xfr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0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Formula Fields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apex for logical decisions</a:t>
            </a:r>
          </a:p>
          <a:p>
            <a:r>
              <a:rPr lang="en-US" dirty="0" smtClean="0"/>
              <a:t>In SOQL to get beyond platform limitation</a:t>
            </a:r>
          </a:p>
          <a:p>
            <a:pPr lvl="1"/>
            <a:r>
              <a:rPr lang="en-US" dirty="0" smtClean="0"/>
              <a:t>This won't work: </a:t>
            </a:r>
            <a:r>
              <a:rPr lang="mr-IN" dirty="0" smtClean="0"/>
              <a:t>…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Resale__c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Our_Cost__c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This will: </a:t>
            </a:r>
            <a:r>
              <a:rPr lang="mr-IN" dirty="0" smtClean="0"/>
              <a:t>…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We_Lost_Money__c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true</a:t>
            </a:r>
          </a:p>
          <a:p>
            <a:r>
              <a:rPr lang="en-US" dirty="0" smtClean="0"/>
              <a:t>Pro: easy for admin to update</a:t>
            </a:r>
          </a:p>
          <a:p>
            <a:r>
              <a:rPr lang="en-US" dirty="0" smtClean="0"/>
              <a:t>Con: not so easy to create predictable test data</a:t>
            </a:r>
          </a:p>
        </p:txBody>
      </p:sp>
    </p:spTree>
    <p:extLst>
      <p:ext uri="{BB962C8B-B14F-4D97-AF65-F5344CB8AC3E}">
        <p14:creationId xmlns:p14="http://schemas.microsoft.com/office/powerpoint/2010/main" val="18476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298" cy="6858000"/>
          </a:xfrm>
        </p:spPr>
      </p:pic>
    </p:spTree>
    <p:extLst>
      <p:ext uri="{BB962C8B-B14F-4D97-AF65-F5344CB8AC3E}">
        <p14:creationId xmlns:p14="http://schemas.microsoft.com/office/powerpoint/2010/main" val="97704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Smart Lightning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72318"/>
          </a:xfrm>
        </p:spPr>
        <p:txBody>
          <a:bodyPr/>
          <a:lstStyle/>
          <a:p>
            <a:r>
              <a:rPr lang="en-US" dirty="0" smtClean="0"/>
              <a:t>Self-reliant</a:t>
            </a:r>
          </a:p>
          <a:p>
            <a:r>
              <a:rPr lang="en-US" dirty="0" smtClean="0"/>
              <a:t>Only needs the record ID</a:t>
            </a:r>
          </a:p>
          <a:p>
            <a:r>
              <a:rPr lang="en-US" dirty="0" smtClean="0"/>
              <a:t>Includes </a:t>
            </a:r>
            <a:r>
              <a:rPr lang="en-US" dirty="0" err="1" smtClean="0"/>
              <a:t>recordId</a:t>
            </a:r>
            <a:r>
              <a:rPr lang="en-US" dirty="0" smtClean="0"/>
              <a:t> attribute for flexibility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632880"/>
            <a:ext cx="10281356" cy="25237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rgbClr val="002060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aura:component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implements="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force:hasRecordId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,..."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aura:attribute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name="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recordId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" type="Id" access="public" /&gt;</a:t>
            </a: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...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aura:component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4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Smart Lightning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56" y="1459025"/>
            <a:ext cx="10515600" cy="598261"/>
          </a:xfrm>
        </p:spPr>
        <p:txBody>
          <a:bodyPr/>
          <a:lstStyle/>
          <a:p>
            <a:r>
              <a:rPr lang="en-US" dirty="0" smtClean="0"/>
              <a:t>Used for multiple </a:t>
            </a:r>
            <a:r>
              <a:rPr lang="en-US" dirty="0" err="1" smtClean="0"/>
              <a:t>sObject</a:t>
            </a:r>
            <a:r>
              <a:rPr lang="en-US" dirty="0" smtClean="0"/>
              <a:t>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1156" y="2057286"/>
            <a:ext cx="10058400" cy="4678204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rgbClr val="002060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public with sharing class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MyController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@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AuraEnabled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public static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MyViewModel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getData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(Id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recordId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String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recordSobjectType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recordId.getSObjectType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if (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recordSobjectType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== 'Account') {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 ...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else if (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recordSobjectType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== 'Contact') {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 ...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4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Smart Lightning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56" y="1427843"/>
            <a:ext cx="10515600" cy="525689"/>
          </a:xfrm>
        </p:spPr>
        <p:txBody>
          <a:bodyPr/>
          <a:lstStyle/>
          <a:p>
            <a:r>
              <a:rPr lang="en-US" smtClean="0"/>
              <a:t>Use </a:t>
            </a:r>
            <a:r>
              <a:rPr lang="en-US" dirty="0" smtClean="0"/>
              <a:t>apex view model instead of </a:t>
            </a:r>
            <a:r>
              <a:rPr lang="en-US" dirty="0" err="1" smtClean="0"/>
              <a:t>sObject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1156" y="2057286"/>
            <a:ext cx="10058400" cy="4678204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rgbClr val="002060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MyViewModel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{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@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AuraEnabled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public String name;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@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AuraEnabled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public String phone;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public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MyViewModel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(Contact c) {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this.name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c.Name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this.phone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c.Phone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public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MyViewModel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MyCustomObject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__c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mco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this.name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mco.First__c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+ ' ' +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mco.Last__c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this.phone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mco.Telephone__c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87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531098C-7FC4-8240-AD75-063661DE7473}"/>
              </a:ext>
            </a:extLst>
          </p:cNvPr>
          <p:cNvSpPr txBox="1"/>
          <p:nvPr/>
        </p:nvSpPr>
        <p:spPr>
          <a:xfrm>
            <a:off x="1147522" y="3791837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Developer</a:t>
            </a:r>
            <a:endParaRPr lang="en-US" sz="2400" dirty="0">
              <a:solidFill>
                <a:srgbClr val="0070C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91941DC-37CF-2040-8849-E83545FE29D8}"/>
              </a:ext>
            </a:extLst>
          </p:cNvPr>
          <p:cNvSpPr txBox="1"/>
          <p:nvPr/>
        </p:nvSpPr>
        <p:spPr>
          <a:xfrm>
            <a:off x="1147522" y="4253502"/>
            <a:ext cx="6133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Code Yourself Out of a Job</a:t>
            </a:r>
          </a:p>
          <a:p>
            <a:r>
              <a:rPr lang="en-US" sz="3600" dirty="0" smtClean="0">
                <a:solidFill>
                  <a:srgbClr val="0070C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(and into your admin’s heart)</a:t>
            </a:r>
            <a:endParaRPr lang="en-US" sz="3600" dirty="0">
              <a:solidFill>
                <a:srgbClr val="0070C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1E0D596-216F-B943-9A10-57AADCF44CD4}"/>
              </a:ext>
            </a:extLst>
          </p:cNvPr>
          <p:cNvSpPr txBox="1"/>
          <p:nvPr/>
        </p:nvSpPr>
        <p:spPr>
          <a:xfrm>
            <a:off x="1147522" y="5466304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John Schultz, Salesforce</a:t>
            </a:r>
            <a:endParaRPr lang="en-US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37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Lightning Design Resource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69232"/>
          </a:xfrm>
        </p:spPr>
        <p:txBody>
          <a:bodyPr/>
          <a:lstStyle/>
          <a:p>
            <a:r>
              <a:rPr lang="en-US" dirty="0" smtClean="0"/>
              <a:t>Add a label attribute to provide user friendly </a:t>
            </a:r>
            <a:r>
              <a:rPr lang="en-US" smtClean="0"/>
              <a:t>component naming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69" y="4489110"/>
            <a:ext cx="3517900" cy="19431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38" y="4489110"/>
            <a:ext cx="3429000" cy="19431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61156" y="2529796"/>
            <a:ext cx="9586599" cy="147732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rgbClr val="002060"/>
            </a:solidFill>
          </a:ln>
        </p:spPr>
        <p:txBody>
          <a:bodyPr wrap="none" lIns="182880" tIns="182880" rIns="182880" bIns="182880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design:component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label="Contact Card Info Panel"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...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design:component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Lightning Design Resource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availability based on </a:t>
            </a:r>
            <a:r>
              <a:rPr lang="en-US" dirty="0" err="1"/>
              <a:t>sObject</a:t>
            </a:r>
            <a:r>
              <a:rPr lang="en-US" dirty="0"/>
              <a:t> type with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sfdc:objects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1156" y="2567354"/>
            <a:ext cx="10323980" cy="2862322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rgbClr val="002060"/>
            </a:solidFill>
          </a:ln>
        </p:spPr>
        <p:txBody>
          <a:bodyPr wrap="none" lIns="182880" tIns="182880" rIns="182880" bIns="91440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design:component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label="Contact Card Info Panel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"&gt;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sfdc:objects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      &lt;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sfdc:object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&gt;Contact&lt;/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sfdc:object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      &lt;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sfdc:object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&gt;Lead&lt;/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sfdc:object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       &lt;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sfdc:object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My_Custom_Object__c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sfdc:object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  &lt;/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sfdc:objects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design:component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Lightning Design Resource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for configurable design attributes</a:t>
            </a:r>
          </a:p>
          <a:p>
            <a:pPr lvl="1"/>
            <a:r>
              <a:rPr lang="en-US" dirty="0" smtClean="0"/>
              <a:t>Ex: number of records to show</a:t>
            </a:r>
          </a:p>
          <a:p>
            <a:pPr lvl="1"/>
            <a:r>
              <a:rPr lang="en-US" dirty="0" smtClean="0"/>
              <a:t>Ex: sorting direction</a:t>
            </a:r>
          </a:p>
          <a:p>
            <a:pPr lvl="1"/>
            <a:r>
              <a:rPr lang="en-US" dirty="0" smtClean="0"/>
              <a:t>Ex: custom headings/labels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77" y="1512094"/>
            <a:ext cx="4267200" cy="49784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51691" y="3750643"/>
            <a:ext cx="6939720" cy="2677656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rgbClr val="002060"/>
            </a:solidFill>
          </a:ln>
        </p:spPr>
        <p:txBody>
          <a:bodyPr wrap="none" tIns="91440" bIns="91440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design:attribute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name="header" label="Header"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/&gt;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design:attribute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name="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numberOfRecords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="Number of Records"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/&gt;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design:attribute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name="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sortDirection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="Sort Direction"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datasource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Ascending,Descending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="Ascending" /&gt;</a:t>
            </a:r>
          </a:p>
        </p:txBody>
      </p:sp>
    </p:spTree>
    <p:extLst>
      <p:ext uri="{BB962C8B-B14F-4D97-AF65-F5344CB8AC3E}">
        <p14:creationId xmlns:p14="http://schemas.microsoft.com/office/powerpoint/2010/main" val="133763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Lightning Design Resource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VisualEditor.DynamicPicklist</a:t>
            </a:r>
            <a:endParaRPr lang="en-US" dirty="0" smtClean="0"/>
          </a:p>
          <a:p>
            <a:r>
              <a:rPr lang="en-US" dirty="0" smtClean="0"/>
              <a:t>Attribute options from your apex controller</a:t>
            </a:r>
          </a:p>
          <a:p>
            <a:r>
              <a:rPr lang="en-US" dirty="0" smtClean="0"/>
              <a:t>You can provide options through logic</a:t>
            </a:r>
          </a:p>
          <a:p>
            <a:r>
              <a:rPr lang="en-US" dirty="0" smtClean="0"/>
              <a:t>Or whatever source you want</a:t>
            </a:r>
          </a:p>
          <a:p>
            <a:r>
              <a:rPr lang="en-US" dirty="0" smtClean="0"/>
              <a:t>Even custom labels and settings!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41" y="1499569"/>
            <a:ext cx="3204015" cy="46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9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Lightning Component 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710"/>
            <a:ext cx="10515600" cy="554718"/>
          </a:xfrm>
        </p:spPr>
        <p:txBody>
          <a:bodyPr/>
          <a:lstStyle/>
          <a:p>
            <a:r>
              <a:rPr lang="en-US" smtClean="0"/>
              <a:t>Use try-catch block and throw custom Aura exception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61156" y="1854090"/>
            <a:ext cx="10058400" cy="498598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rgbClr val="002060"/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public with sharing class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MyController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{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@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AuraEnabled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public static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MyViewModel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getData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(Id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recordId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String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someImportantValue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try {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someImportantValue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MySetting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__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c.getInstance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().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Field__c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catch (Exception e) {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throw new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AuraHandledException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      'Your sys admin forgot to configure the app!'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    );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...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Lightning Component 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731"/>
            <a:ext cx="10515600" cy="496661"/>
          </a:xfrm>
        </p:spPr>
        <p:txBody>
          <a:bodyPr/>
          <a:lstStyle/>
          <a:p>
            <a:r>
              <a:rPr lang="en-US" dirty="0" smtClean="0"/>
              <a:t>Handle the error in </a:t>
            </a:r>
            <a:r>
              <a:rPr lang="en-US" smtClean="0"/>
              <a:t>lightning component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1750336"/>
            <a:ext cx="10281356" cy="501675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function(response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let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state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response.getState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if ('SUCCESS' === state) {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component.set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v.someAttr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response.getReturnValue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else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('ERROR' === state) {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let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errors = 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response.getError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let toast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= $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A.get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e.force:showToast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toast.setParams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({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  title : 'Error!',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 type : 'error',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 message :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errors[0].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message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});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toast.fire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3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Lightning Component 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30375"/>
          </a:xfrm>
        </p:spPr>
        <p:txBody>
          <a:bodyPr/>
          <a:lstStyle/>
          <a:p>
            <a:r>
              <a:rPr lang="en-US" smtClean="0"/>
              <a:t>Provide </a:t>
            </a:r>
            <a:r>
              <a:rPr lang="en-US" dirty="0" smtClean="0"/>
              <a:t>a way to get more details</a:t>
            </a:r>
          </a:p>
          <a:p>
            <a:pPr lvl="1"/>
            <a:r>
              <a:rPr lang="en-US" dirty="0" smtClean="0"/>
              <a:t>Expose details of error in the UI</a:t>
            </a:r>
          </a:p>
          <a:p>
            <a:pPr lvl="1"/>
            <a:r>
              <a:rPr lang="en-US" dirty="0" smtClean="0"/>
              <a:t>Output to console</a:t>
            </a:r>
          </a:p>
          <a:p>
            <a:pPr lvl="1"/>
            <a:r>
              <a:rPr lang="en-US" dirty="0" smtClean="0"/>
              <a:t>User interaction to see error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12800" y="3889829"/>
            <a:ext cx="10541000" cy="1509485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>
            <a:off x="1249841" y="4238172"/>
            <a:ext cx="593473" cy="493486"/>
          </a:xfrm>
          <a:prstGeom prst="triangle">
            <a:avLst/>
          </a:prstGeom>
          <a:solidFill>
            <a:schemeClr val="bg1"/>
          </a:solidFill>
          <a:ln w="1270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FF000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2018" y="4130099"/>
            <a:ext cx="369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!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6828" y="4115583"/>
            <a:ext cx="845673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There was an error saving your Event.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Details: Your system administrator has not configured the record types for  your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advising events object.</a:t>
            </a:r>
          </a:p>
        </p:txBody>
      </p:sp>
    </p:spTree>
    <p:extLst>
      <p:ext uri="{BB962C8B-B14F-4D97-AF65-F5344CB8AC3E}">
        <p14:creationId xmlns:p14="http://schemas.microsoft.com/office/powerpoint/2010/main" val="17459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hard coded text (custom labels)</a:t>
            </a:r>
          </a:p>
          <a:p>
            <a:r>
              <a:rPr lang="en-US" dirty="0" smtClean="0"/>
              <a:t>No hard coded values (custom settings)</a:t>
            </a:r>
          </a:p>
          <a:p>
            <a:r>
              <a:rPr lang="en-US" dirty="0" smtClean="0"/>
              <a:t>Admin customizable SOQL queries</a:t>
            </a:r>
          </a:p>
          <a:p>
            <a:r>
              <a:rPr lang="en-US" dirty="0" smtClean="0"/>
              <a:t>Admin customizable apex logic</a:t>
            </a:r>
          </a:p>
          <a:p>
            <a:r>
              <a:rPr lang="en-US" dirty="0" smtClean="0"/>
              <a:t>Admin customizable trigger management</a:t>
            </a:r>
          </a:p>
          <a:p>
            <a:r>
              <a:rPr lang="en-US" dirty="0" smtClean="0"/>
              <a:t>Admin friendly lightning components</a:t>
            </a:r>
          </a:p>
          <a:p>
            <a:r>
              <a:rPr lang="en-US" dirty="0" smtClean="0"/>
              <a:t>Admin friendly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5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5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365125"/>
            <a:ext cx="10337800" cy="1325563"/>
          </a:xfrm>
        </p:spPr>
        <p:txBody>
          <a:bodyPr/>
          <a:lstStyle/>
          <a:p>
            <a:r>
              <a:rPr lang="en-US" dirty="0" smtClean="0"/>
              <a:t>“Code yourself out of a job”???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38" y="2462388"/>
            <a:ext cx="10519123" cy="36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8" y="0"/>
            <a:ext cx="12193847" cy="6852688"/>
          </a:xfrm>
        </p:spPr>
      </p:pic>
    </p:spTree>
    <p:extLst>
      <p:ext uri="{BB962C8B-B14F-4D97-AF65-F5344CB8AC3E}">
        <p14:creationId xmlns:p14="http://schemas.microsoft.com/office/powerpoint/2010/main" val="171994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Custom Labels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7"/>
            <a:ext cx="10515600" cy="4351338"/>
          </a:xfrm>
        </p:spPr>
        <p:txBody>
          <a:bodyPr/>
          <a:lstStyle/>
          <a:p>
            <a:r>
              <a:rPr lang="en-US" dirty="0" smtClean="0"/>
              <a:t>No hard coded text in your components!</a:t>
            </a:r>
          </a:p>
          <a:p>
            <a:r>
              <a:rPr lang="en-US" dirty="0" smtClean="0"/>
              <a:t>Easy (for an admin) to update</a:t>
            </a:r>
          </a:p>
          <a:p>
            <a:r>
              <a:rPr lang="en-US" dirty="0" smtClean="0"/>
              <a:t>Translatable</a:t>
            </a:r>
          </a:p>
          <a:p>
            <a:r>
              <a:rPr lang="en-US" dirty="0" smtClean="0"/>
              <a:t>Works now with </a:t>
            </a:r>
            <a:r>
              <a:rPr lang="en-US" dirty="0" err="1" smtClean="0"/>
              <a:t>namespaced</a:t>
            </a:r>
            <a:r>
              <a:rPr lang="en-US" dirty="0" smtClean="0"/>
              <a:t> code in lightning components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674" y="3563816"/>
            <a:ext cx="7490831" cy="30005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Custom Labels : Tips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9913"/>
          </a:xfrm>
        </p:spPr>
        <p:txBody>
          <a:bodyPr/>
          <a:lstStyle/>
          <a:p>
            <a:r>
              <a:rPr lang="en-US" dirty="0" smtClean="0"/>
              <a:t>Use easy to find Short Description and Categories values</a:t>
            </a:r>
          </a:p>
          <a:p>
            <a:r>
              <a:rPr lang="en-US" dirty="0" smtClean="0"/>
              <a:t>Output labels with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lightning:formattedRichText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1156" y="4516288"/>
            <a:ext cx="9725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a typeface="Courier" charset="0"/>
                <a:cs typeface="Courier" charset="0"/>
              </a:rPr>
              <a:t>Use: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lightning:formattedRichText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value="{!$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Label.c.myGreeting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}" /&gt;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1156" y="3310365"/>
            <a:ext cx="5262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Instead of:</a:t>
            </a:r>
            <a:r>
              <a:rPr lang="en-US" sz="2800" b="1" dirty="0" smtClean="0"/>
              <a:t> 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&lt;div&gt;{!$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Label.c.myGreeting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}&lt;/div&gt;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35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Custom Labels : Tips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05852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String.format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400" dirty="0" smtClean="0"/>
              <a:t> </a:t>
            </a:r>
            <a:r>
              <a:rPr lang="en-US" dirty="0" smtClean="0"/>
              <a:t>in your apex controller for complicated labels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1156" y="2469868"/>
            <a:ext cx="8282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Good morning, </a:t>
            </a:r>
            <a:r>
              <a:rPr lang="en-US" sz="2800" b="1" dirty="0" smtClean="0"/>
              <a:t>John</a:t>
            </a:r>
            <a:r>
              <a:rPr lang="en-US" sz="2800" dirty="0" smtClean="0"/>
              <a:t>! You have </a:t>
            </a:r>
            <a:r>
              <a:rPr lang="en-US" sz="2800" b="1" dirty="0" smtClean="0"/>
              <a:t>10</a:t>
            </a:r>
            <a:r>
              <a:rPr lang="en-US" sz="2800" dirty="0" smtClean="0"/>
              <a:t> open cases.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61156" y="3758352"/>
            <a:ext cx="608371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String greeting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String.format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Label.ContactCardGreeting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new List&lt;String&gt;{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myContact.FirstName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myContact.Open_Cases__c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1156" y="3114110"/>
            <a:ext cx="970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Label value:</a:t>
            </a:r>
            <a:r>
              <a:rPr lang="en-US" dirty="0" smtClean="0"/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Good morning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{0}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! You have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{1}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open cases.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r>
              <a:rPr lang="en-US" dirty="0" smtClean="0"/>
              <a:t>Custom Settings/Metadata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56D3E-8DA0-BF4B-BC46-A958775D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hard coded IDs!</a:t>
            </a:r>
          </a:p>
          <a:p>
            <a:r>
              <a:rPr lang="en-US" dirty="0" smtClean="0"/>
              <a:t>No hard coded values for logical decisions</a:t>
            </a:r>
          </a:p>
          <a:p>
            <a:pPr lvl="1"/>
            <a:r>
              <a:rPr lang="en-US" dirty="0" smtClean="0"/>
              <a:t>Ex: if a field is greater than </a:t>
            </a:r>
            <a:r>
              <a:rPr lang="en-US" i="1" dirty="0" smtClean="0"/>
              <a:t>x</a:t>
            </a:r>
          </a:p>
          <a:p>
            <a:pPr lvl="1"/>
            <a:r>
              <a:rPr lang="en-US" dirty="0" smtClean="0"/>
              <a:t>Ex: if a user has more than </a:t>
            </a:r>
            <a:r>
              <a:rPr lang="en-US" i="1" dirty="0" smtClean="0"/>
              <a:t>n</a:t>
            </a:r>
            <a:r>
              <a:rPr lang="en-US" dirty="0" smtClean="0"/>
              <a:t> opportunities</a:t>
            </a:r>
          </a:p>
          <a:p>
            <a:pPr lvl="1"/>
            <a:r>
              <a:rPr lang="en-US" dirty="0" smtClean="0"/>
              <a:t>Ex: send an email to/from this email address</a:t>
            </a:r>
            <a:r>
              <a:rPr lang="mr-IN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Ex: record type developer name</a:t>
            </a:r>
          </a:p>
          <a:p>
            <a:r>
              <a:rPr lang="en-US" dirty="0" smtClean="0"/>
              <a:t>Easy for an admin to update</a:t>
            </a:r>
          </a:p>
          <a:p>
            <a:r>
              <a:rPr lang="en-US" dirty="0" smtClean="0"/>
              <a:t>No need to update 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1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1EEBCF-2DA0-F34D-950E-E86F95E8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56" y="365125"/>
            <a:ext cx="100584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298" cy="6858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7" y="1690688"/>
            <a:ext cx="5956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8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owforce 18" id="{999FE289-2326-BE47-B172-21AA5F7C1160}" vid="{4DFFABD6-1DF2-5A44-9FAF-774F92820FE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Snowforce 18 Speaker Template </Template>
  <TotalTime>9023</TotalTime>
  <Words>977</Words>
  <Application>Microsoft Macintosh PowerPoint</Application>
  <PresentationFormat>Widescreen</PresentationFormat>
  <Paragraphs>201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 Rounded MT Bold</vt:lpstr>
      <vt:lpstr>Calibri</vt:lpstr>
      <vt:lpstr>Calibri Light</vt:lpstr>
      <vt:lpstr>Courier</vt:lpstr>
      <vt:lpstr>Mangal</vt:lpstr>
      <vt:lpstr>Roboto</vt:lpstr>
      <vt:lpstr>Roboto Light</vt:lpstr>
      <vt:lpstr>Roboto Medium</vt:lpstr>
      <vt:lpstr>Arial</vt:lpstr>
      <vt:lpstr>Office Theme</vt:lpstr>
      <vt:lpstr>PowerPoint Presentation</vt:lpstr>
      <vt:lpstr>PowerPoint Presentation</vt:lpstr>
      <vt:lpstr>“Code yourself out of a job”???</vt:lpstr>
      <vt:lpstr>PowerPoint Presentation</vt:lpstr>
      <vt:lpstr>Custom Labels</vt:lpstr>
      <vt:lpstr>Custom Labels : Tips</vt:lpstr>
      <vt:lpstr>Custom Labels : Tips</vt:lpstr>
      <vt:lpstr>Custom Settings/Metadata Types</vt:lpstr>
      <vt:lpstr>PowerPoint Presentation</vt:lpstr>
      <vt:lpstr>Custom Settings/Metadata Types (again)</vt:lpstr>
      <vt:lpstr>Custom Settings/Metadata Types (again)</vt:lpstr>
      <vt:lpstr>Custom Settings/Metadata Types (again)</vt:lpstr>
      <vt:lpstr>TDTM (Table Driven Trigger Management)</vt:lpstr>
      <vt:lpstr>TDTM (Table Driven Trigger Management)</vt:lpstr>
      <vt:lpstr>Formula Fields</vt:lpstr>
      <vt:lpstr>PowerPoint Presentation</vt:lpstr>
      <vt:lpstr>Smart Lightning Components</vt:lpstr>
      <vt:lpstr>Smart Lightning Components</vt:lpstr>
      <vt:lpstr>Smart Lightning Components</vt:lpstr>
      <vt:lpstr>Lightning Design Resource</vt:lpstr>
      <vt:lpstr>Lightning Design Resource</vt:lpstr>
      <vt:lpstr>Lightning Design Resource</vt:lpstr>
      <vt:lpstr>Lightning Design Resource</vt:lpstr>
      <vt:lpstr>Lightning Component Error Handling</vt:lpstr>
      <vt:lpstr>Lightning Component Error Handling</vt:lpstr>
      <vt:lpstr>Lightning Component Error Handling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2018-02-02T02:11:48Z</dcterms:created>
  <dcterms:modified xsi:type="dcterms:W3CDTF">2018-03-08T14:29:59Z</dcterms:modified>
</cp:coreProperties>
</file>